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339" r:id="rId3"/>
    <p:sldId id="461" r:id="rId4"/>
    <p:sldId id="462" r:id="rId5"/>
    <p:sldId id="411" r:id="rId6"/>
    <p:sldId id="401" r:id="rId7"/>
    <p:sldId id="402" r:id="rId8"/>
    <p:sldId id="463" r:id="rId9"/>
    <p:sldId id="410" r:id="rId10"/>
    <p:sldId id="406" r:id="rId11"/>
    <p:sldId id="408" r:id="rId12"/>
    <p:sldId id="409" r:id="rId13"/>
    <p:sldId id="407" r:id="rId14"/>
    <p:sldId id="429" r:id="rId15"/>
    <p:sldId id="464" r:id="rId16"/>
    <p:sldId id="431" r:id="rId17"/>
    <p:sldId id="432" r:id="rId18"/>
    <p:sldId id="433" r:id="rId19"/>
    <p:sldId id="465" r:id="rId20"/>
    <p:sldId id="445" r:id="rId21"/>
    <p:sldId id="442" r:id="rId22"/>
    <p:sldId id="443" r:id="rId23"/>
    <p:sldId id="444" r:id="rId24"/>
    <p:sldId id="466" r:id="rId25"/>
    <p:sldId id="446" r:id="rId26"/>
    <p:sldId id="438" r:id="rId27"/>
    <p:sldId id="437" r:id="rId28"/>
    <p:sldId id="467" r:id="rId29"/>
    <p:sldId id="448" r:id="rId30"/>
    <p:sldId id="450" r:id="rId31"/>
    <p:sldId id="468" r:id="rId32"/>
    <p:sldId id="413" r:id="rId33"/>
    <p:sldId id="414" r:id="rId34"/>
    <p:sldId id="415" r:id="rId35"/>
    <p:sldId id="469" r:id="rId36"/>
    <p:sldId id="417" r:id="rId37"/>
    <p:sldId id="418" r:id="rId38"/>
    <p:sldId id="470" r:id="rId39"/>
    <p:sldId id="420" r:id="rId40"/>
    <p:sldId id="421" r:id="rId41"/>
    <p:sldId id="422" r:id="rId42"/>
    <p:sldId id="471" r:id="rId43"/>
    <p:sldId id="424" r:id="rId44"/>
    <p:sldId id="425" r:id="rId45"/>
    <p:sldId id="472" r:id="rId46"/>
    <p:sldId id="427" r:id="rId47"/>
    <p:sldId id="428" r:id="rId48"/>
    <p:sldId id="473" r:id="rId49"/>
    <p:sldId id="474" r:id="rId50"/>
    <p:sldId id="475" r:id="rId51"/>
    <p:sldId id="322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942610"/>
    <a:srgbClr val="651A0B"/>
    <a:srgbClr val="600060"/>
    <a:srgbClr val="316131"/>
    <a:srgbClr val="00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00" autoAdjust="0"/>
  </p:normalViewPr>
  <p:slideViewPr>
    <p:cSldViewPr>
      <p:cViewPr>
        <p:scale>
          <a:sx n="67" d="100"/>
          <a:sy n="67" d="100"/>
        </p:scale>
        <p:origin x="-7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5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636EB-0968-43E1-83C6-252FC000645A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9B2DB-DDC4-46DB-AEEC-65B1922166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71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F1A58-8E47-4719-A40A-77911DA14AA3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23123-D0BE-4DE7-9171-146E0E10BF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375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>
                <a:solidFill>
                  <a:prstClr val="black"/>
                </a:solidFill>
              </a:rPr>
              <a:pPr/>
              <a:t>40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to multiple XCCDF (external profiles), OVAL</a:t>
            </a:r>
            <a:r>
              <a:rPr lang="en-US" baseline="0" dirty="0" smtClean="0"/>
              <a:t> (multiple versions), and CPE Dictionaries</a:t>
            </a:r>
          </a:p>
          <a:p>
            <a:r>
              <a:rPr lang="en-US" baseline="0" dirty="0" smtClean="0"/>
              <a:t>Talk to the removal of the distinction between CPE OVAL and regular OVAL</a:t>
            </a:r>
          </a:p>
          <a:p>
            <a:r>
              <a:rPr lang="en-US" baseline="0" dirty="0" smtClean="0"/>
              <a:t>Talk to remote references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514600" y="5486400"/>
            <a:ext cx="6248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5" name="Picture 8" descr="nist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5916613"/>
            <a:ext cx="11430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9763"/>
            <a:ext cx="4467225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6" name="AutoShap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9812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57912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752600"/>
            <a:ext cx="4568825" cy="4495800"/>
          </a:xfrm>
        </p:spPr>
        <p:txBody>
          <a:bodyPr anchor="ctr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l" defTabSz="914400" rtl="0" eaLnBrk="1" latinLnBrk="0" hangingPunct="1">
              <a:defRPr lang="en-US" sz="2600" b="1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1" name="Picture 4" descr="Question and Answer Sessi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85735"/>
            <a:ext cx="3429000" cy="282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265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770313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1752600"/>
            <a:ext cx="3770312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096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6930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9" name="Picture 7" descr="nistBlu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152400"/>
            <a:ext cx="9906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8201" name="Picture 9" descr="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9050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"/>
          <p:cNvSpPr>
            <a:spLocks noGrp="1" noChangeArrowheads="1"/>
          </p:cNvSpPr>
          <p:nvPr>
            <p:ph type="dt" sz="quarter" idx="2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8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 sz="2400">
          <a:solidFill>
            <a:srgbClr val="4D4D4D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000">
          <a:solidFill>
            <a:srgbClr val="4D4D4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>
          <a:solidFill>
            <a:srgbClr val="4D4D4D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scap.nist.gov/schema/scap/1.2/source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ap.nist.gov/schema/scap/1.2/constructs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mailto:adam.halbardier@nist.gov" TargetMode="External"/><Relationship Id="rId2" Type="http://schemas.openxmlformats.org/officeDocument/2006/relationships/hyperlink" Target="mailto:david.waltermire@nist.gov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karen@scarfonecybersecurity.co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SCAP 1.2 Change Proposals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24400" y="2743200"/>
            <a:ext cx="4419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Adam Halbardier</a:t>
            </a:r>
          </a:p>
          <a:p>
            <a:r>
              <a:rPr lang="en-US" sz="1400" dirty="0" smtClean="0"/>
              <a:t>Booz Allen Hamilton</a:t>
            </a:r>
          </a:p>
          <a:p>
            <a:r>
              <a:rPr lang="en-US" sz="1400" dirty="0" smtClean="0"/>
              <a:t>Supporting NIST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726577" y="3647777"/>
            <a:ext cx="441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Karen Scarfone</a:t>
            </a:r>
          </a:p>
          <a:p>
            <a:r>
              <a:rPr lang="en-US" sz="1400" dirty="0" smtClean="0"/>
              <a:t>Scarfone </a:t>
            </a:r>
            <a:r>
              <a:rPr lang="en-US" sz="1400" dirty="0" err="1" smtClean="0"/>
              <a:t>Cybersecurity</a:t>
            </a:r>
            <a:r>
              <a:rPr lang="en-US" sz="1400" dirty="0" smtClean="0"/>
              <a:t>/G2</a:t>
            </a:r>
          </a:p>
          <a:p>
            <a:r>
              <a:rPr lang="en-US" sz="1400" dirty="0" smtClean="0"/>
              <a:t>Supporting NIST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45720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Dave </a:t>
            </a:r>
            <a:r>
              <a:rPr lang="en-US" dirty="0" err="1" smtClean="0"/>
              <a:t>Waltermire</a:t>
            </a:r>
            <a:endParaRPr lang="en-US" sz="1400" dirty="0" smtClean="0"/>
          </a:p>
          <a:p>
            <a:r>
              <a:rPr lang="en-US" sz="1400" dirty="0" smtClean="0"/>
              <a:t>NIST</a:t>
            </a:r>
            <a:endParaRPr lang="en-US" sz="1400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2057400" y="1897999"/>
            <a:ext cx="5029200" cy="4157722"/>
            <a:chOff x="2590800" y="1037399"/>
            <a:chExt cx="5961779" cy="4928700"/>
          </a:xfrm>
        </p:grpSpPr>
        <p:sp>
          <p:nvSpPr>
            <p:cNvPr id="7" name="Rectangle 6"/>
            <p:cNvSpPr/>
            <p:nvPr/>
          </p:nvSpPr>
          <p:spPr>
            <a:xfrm>
              <a:off x="2590800" y="1037399"/>
              <a:ext cx="5961779" cy="492870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53556" y="1080142"/>
              <a:ext cx="34424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datastream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-collection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967333" y="1519431"/>
              <a:ext cx="2133689" cy="1443378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datastream1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19602" y="2502925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oval1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27146" y="2994299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oval2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19602" y="1519431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xccdf1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527146" y="2002025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xccdf2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5226534" y="1711459"/>
              <a:ext cx="1219968" cy="290566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5" name="Straight Arrow Connector 14"/>
            <p:cNvCxnSpPr/>
            <p:nvPr/>
          </p:nvCxnSpPr>
          <p:spPr>
            <a:xfrm>
              <a:off x="5226534" y="2194053"/>
              <a:ext cx="1192356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6" name="Straight Arrow Connector 15"/>
            <p:cNvCxnSpPr/>
            <p:nvPr/>
          </p:nvCxnSpPr>
          <p:spPr>
            <a:xfrm>
              <a:off x="5226534" y="2386081"/>
              <a:ext cx="1192356" cy="30887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" name="Straight Arrow Connector 16"/>
            <p:cNvCxnSpPr/>
            <p:nvPr/>
          </p:nvCxnSpPr>
          <p:spPr>
            <a:xfrm>
              <a:off x="5226534" y="2540517"/>
              <a:ext cx="1192356" cy="117535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8" name="Rectangle 17"/>
            <p:cNvSpPr/>
            <p:nvPr/>
          </p:nvSpPr>
          <p:spPr>
            <a:xfrm>
              <a:off x="2967333" y="3299934"/>
              <a:ext cx="2133689" cy="1443378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datastream2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27146" y="3523848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oval3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527146" y="4029654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cpe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dict1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527146" y="4547970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cpe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dict2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5226534" y="2765699"/>
              <a:ext cx="1219968" cy="197429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3" name="Straight Arrow Connector 22"/>
            <p:cNvCxnSpPr/>
            <p:nvPr/>
          </p:nvCxnSpPr>
          <p:spPr>
            <a:xfrm flipV="1">
              <a:off x="5226534" y="2308499"/>
              <a:ext cx="1192356" cy="144434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4" name="Straight Arrow Connector 23"/>
            <p:cNvCxnSpPr/>
            <p:nvPr/>
          </p:nvCxnSpPr>
          <p:spPr>
            <a:xfrm flipV="1">
              <a:off x="5226534" y="3186327"/>
              <a:ext cx="1192356" cy="843327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5" name="Straight Arrow Connector 24"/>
            <p:cNvCxnSpPr/>
            <p:nvPr/>
          </p:nvCxnSpPr>
          <p:spPr>
            <a:xfrm flipV="1">
              <a:off x="5226534" y="3832499"/>
              <a:ext cx="1192356" cy="349555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6" name="Straight Arrow Connector 25"/>
            <p:cNvCxnSpPr/>
            <p:nvPr/>
          </p:nvCxnSpPr>
          <p:spPr>
            <a:xfrm flipV="1">
              <a:off x="5226534" y="4221682"/>
              <a:ext cx="1219968" cy="11277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7" name="Straight Arrow Connector 26"/>
            <p:cNvCxnSpPr/>
            <p:nvPr/>
          </p:nvCxnSpPr>
          <p:spPr>
            <a:xfrm>
              <a:off x="5226534" y="4486854"/>
              <a:ext cx="1192356" cy="336245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28" name="Group 27"/>
            <p:cNvGrpSpPr/>
            <p:nvPr/>
          </p:nvGrpSpPr>
          <p:grpSpPr>
            <a:xfrm>
              <a:off x="2932322" y="4932026"/>
              <a:ext cx="2259201" cy="243016"/>
              <a:chOff x="990600" y="4800600"/>
              <a:chExt cx="2259201" cy="243016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990600" y="5029200"/>
                <a:ext cx="225920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249801" y="4800600"/>
                <a:ext cx="0" cy="2286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990600" y="4815016"/>
                <a:ext cx="0" cy="2286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2" name="Group 31"/>
            <p:cNvGrpSpPr/>
            <p:nvPr/>
          </p:nvGrpSpPr>
          <p:grpSpPr>
            <a:xfrm>
              <a:off x="6418890" y="4946666"/>
              <a:ext cx="1635442" cy="243016"/>
              <a:chOff x="990600" y="4800600"/>
              <a:chExt cx="2259201" cy="243016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990600" y="5029200"/>
                <a:ext cx="225920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3249801" y="4800600"/>
                <a:ext cx="0" cy="2286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990600" y="4815016"/>
                <a:ext cx="0" cy="2286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36" name="TextBox 35"/>
            <p:cNvSpPr txBox="1"/>
            <p:nvPr/>
          </p:nvSpPr>
          <p:spPr>
            <a:xfrm>
              <a:off x="3122966" y="5356498"/>
              <a:ext cx="1877912" cy="437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datastreams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48786" y="5349526"/>
              <a:ext cx="1800098" cy="437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components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1461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/>
              <a:t>Multiple SCAP source </a:t>
            </a:r>
            <a:r>
              <a:rPr lang="en-US" sz="2200" dirty="0" err="1"/>
              <a:t>datastreams</a:t>
            </a:r>
            <a:r>
              <a:rPr lang="en-US" sz="2200" dirty="0"/>
              <a:t> can be represented in a single package.</a:t>
            </a:r>
          </a:p>
          <a:p>
            <a:pPr lvl="0"/>
            <a:r>
              <a:rPr lang="en-US" sz="2200" dirty="0"/>
              <a:t>Components are easily reusable across </a:t>
            </a:r>
            <a:r>
              <a:rPr lang="en-US" sz="2200" dirty="0" err="1"/>
              <a:t>datastreams</a:t>
            </a:r>
            <a:r>
              <a:rPr lang="en-US" sz="2200" dirty="0"/>
              <a:t>.</a:t>
            </a:r>
          </a:p>
          <a:p>
            <a:pPr lvl="0"/>
            <a:r>
              <a:rPr lang="en-US" sz="2200" dirty="0"/>
              <a:t>Components and </a:t>
            </a:r>
            <a:r>
              <a:rPr lang="en-US" sz="2200" dirty="0" err="1"/>
              <a:t>datastreams</a:t>
            </a:r>
            <a:r>
              <a:rPr lang="en-US" sz="2200" dirty="0"/>
              <a:t> can be added and removed from the collection in a modular fashion.</a:t>
            </a:r>
          </a:p>
          <a:p>
            <a:pPr lvl="0"/>
            <a:r>
              <a:rPr lang="en-US" sz="2200" dirty="0"/>
              <a:t>A well-defined format for the SCAP source content eliminates ambiguity of the physical representation of the content.</a:t>
            </a:r>
          </a:p>
          <a:p>
            <a:pPr lvl="0"/>
            <a:r>
              <a:rPr lang="en-US" sz="2200" dirty="0"/>
              <a:t>A single XML file approach enables content validation options such as XML Schema and Schematron validation.</a:t>
            </a:r>
          </a:p>
          <a:p>
            <a:pPr lvl="0"/>
            <a:r>
              <a:rPr lang="en-US" sz="2200" dirty="0"/>
              <a:t>It offers the ability to handle any arbitrary number of checklist, check, and dictionary components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604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It </a:t>
            </a:r>
            <a:r>
              <a:rPr lang="en-US" sz="2200" dirty="0"/>
              <a:t>allows use of multiple OVAL versions simultaneously.</a:t>
            </a:r>
          </a:p>
          <a:p>
            <a:pPr lvl="0"/>
            <a:r>
              <a:rPr lang="en-US" sz="2200" dirty="0"/>
              <a:t>A single XML file approach reduces complexity in creating, validating and managing XML Digital Signatures.</a:t>
            </a:r>
          </a:p>
          <a:p>
            <a:pPr lvl="0"/>
            <a:r>
              <a:rPr lang="en-US" sz="2200" dirty="0"/>
              <a:t>It reduces the complexity of using SCAP </a:t>
            </a:r>
            <a:r>
              <a:rPr lang="en-US" sz="2200" dirty="0" err="1"/>
              <a:t>datastreams</a:t>
            </a:r>
            <a:r>
              <a:rPr lang="en-US" sz="2200" dirty="0"/>
              <a:t> in service implementations (e.g., SOAP Web Services, REST).</a:t>
            </a:r>
          </a:p>
          <a:p>
            <a:pPr lvl="0"/>
            <a:r>
              <a:rPr lang="en-US" sz="2200" dirty="0"/>
              <a:t>In an environment using dynamic tasking commands, SCAP content can be built on-the-fly based on the needs of a task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182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Datastream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793405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9204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The dereferencing of component links is mapped at the SCAP logical level, allowing components to be easily reused without modifying the content</a:t>
            </a:r>
          </a:p>
          <a:p>
            <a:pPr lvl="0"/>
            <a:r>
              <a:rPr lang="en-US" sz="2200" dirty="0" smtClean="0"/>
              <a:t>Digital signatures can be kept intact for components</a:t>
            </a:r>
          </a:p>
          <a:p>
            <a:pPr lvl="0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330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533400" y="30480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Define a format for representing result SCAP content to increase data interoperability</a:t>
            </a:r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/>
              <a:t>Leverage existing reporting formats</a:t>
            </a:r>
          </a:p>
          <a:p>
            <a:pPr lvl="1"/>
            <a:r>
              <a:rPr lang="en-US" sz="2000" dirty="0" smtClean="0"/>
              <a:t>Be represented as a single XML file to enable new capabilities such as web services</a:t>
            </a:r>
          </a:p>
          <a:p>
            <a:pPr lvl="1"/>
            <a:r>
              <a:rPr lang="en-US" sz="2000" dirty="0" smtClean="0"/>
              <a:t>Support digital signatures (addressed in a different proposal)</a:t>
            </a:r>
          </a:p>
          <a:p>
            <a:pPr lvl="1"/>
            <a:endParaRPr lang="en-US" sz="1800" dirty="0" smtClean="0"/>
          </a:p>
          <a:p>
            <a:pPr lvl="0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34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pic>
        <p:nvPicPr>
          <p:cNvPr id="38" name="Picture 3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42671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7025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Leverage the higher-level capabilities provided by ARF</a:t>
            </a:r>
          </a:p>
          <a:p>
            <a:pPr lvl="0"/>
            <a:r>
              <a:rPr lang="en-US" sz="2200" dirty="0" smtClean="0"/>
              <a:t>A report format that consolidates all SCAP results into a single XML file allows new capabilities such as web services</a:t>
            </a:r>
          </a:p>
          <a:p>
            <a:pPr lvl="0"/>
            <a:r>
              <a:rPr lang="en-US" sz="2200" dirty="0" smtClean="0"/>
              <a:t>Multiple results can be captured in a single report without replicating data</a:t>
            </a:r>
          </a:p>
          <a:p>
            <a:pPr lvl="0"/>
            <a:r>
              <a:rPr lang="en-US" sz="2200" dirty="0" smtClean="0"/>
              <a:t>The entire report can be signed</a:t>
            </a:r>
          </a:p>
          <a:p>
            <a:pPr lvl="0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7162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533400" y="34290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752600"/>
            <a:ext cx="3581400" cy="3276600"/>
          </a:xfrm>
        </p:spPr>
        <p:txBody>
          <a:bodyPr/>
          <a:lstStyle/>
          <a:p>
            <a:r>
              <a:rPr lang="en-US" dirty="0" smtClean="0"/>
              <a:t>12 proposals for SCAP 1.2</a:t>
            </a:r>
          </a:p>
          <a:p>
            <a:pPr lvl="1"/>
            <a:r>
              <a:rPr lang="en-US" dirty="0" smtClean="0"/>
              <a:t>To be adopted in NIST SP 800-126 Rev 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648200" y="762000"/>
          <a:ext cx="39624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879"/>
                <a:gridCol w="1341121"/>
                <a:gridCol w="1295400"/>
              </a:tblGrid>
              <a:tr h="990600">
                <a:tc>
                  <a:txBody>
                    <a:bodyPr/>
                    <a:lstStyle/>
                    <a:p>
                      <a:r>
                        <a:rPr lang="en-US" dirty="0" smtClean="0"/>
                        <a:t>Spec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SCAP 1.1</a:t>
                      </a:r>
                      <a:r>
                        <a:rPr lang="en-US" baseline="0" dirty="0" smtClean="0"/>
                        <a:t> 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Proposed SCAP 1.2</a:t>
                      </a:r>
                      <a:r>
                        <a:rPr lang="en-US" baseline="0" dirty="0" smtClean="0"/>
                        <a:t> Version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ARF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CCE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CCSS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CPE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CVE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CVSS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OCIL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OVAL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5.10</a:t>
                      </a:r>
                      <a:endParaRPr lang="en-US" dirty="0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XCCDF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Optionally support data integrity in SCAP content by allowing digital signing of source content</a:t>
            </a:r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 smtClean="0"/>
              <a:t>Support W3C digital signatures for SCAP source </a:t>
            </a:r>
            <a:r>
              <a:rPr lang="en-US" sz="2000" dirty="0" err="1" smtClean="0"/>
              <a:t>datastreams</a:t>
            </a:r>
            <a:r>
              <a:rPr lang="en-US" sz="2000" dirty="0" smtClean="0"/>
              <a:t>, in conformance with best practices</a:t>
            </a:r>
          </a:p>
          <a:p>
            <a:pPr lvl="1"/>
            <a:r>
              <a:rPr lang="en-US" sz="2000" dirty="0" smtClean="0"/>
              <a:t>Comply with NIST guidance regarding digital signatures (if available)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5818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 - Datastream Refresher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2057400" y="1897999"/>
            <a:ext cx="5029200" cy="4157722"/>
            <a:chOff x="2590800" y="1037399"/>
            <a:chExt cx="5961779" cy="4928700"/>
          </a:xfrm>
        </p:grpSpPr>
        <p:sp>
          <p:nvSpPr>
            <p:cNvPr id="7" name="Rectangle 6"/>
            <p:cNvSpPr/>
            <p:nvPr/>
          </p:nvSpPr>
          <p:spPr>
            <a:xfrm>
              <a:off x="2590800" y="1037399"/>
              <a:ext cx="5961779" cy="492870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53556" y="1080142"/>
              <a:ext cx="34424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datastream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-collection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967333" y="1519431"/>
              <a:ext cx="2133689" cy="1443378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datastream1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19602" y="2502925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oval1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27146" y="2994299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oval2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19602" y="1519431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xccdf1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527146" y="2002025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xccdf2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5226534" y="1711459"/>
              <a:ext cx="1219968" cy="290566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5" name="Straight Arrow Connector 14"/>
            <p:cNvCxnSpPr/>
            <p:nvPr/>
          </p:nvCxnSpPr>
          <p:spPr>
            <a:xfrm>
              <a:off x="5226534" y="2194053"/>
              <a:ext cx="1192356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6" name="Straight Arrow Connector 15"/>
            <p:cNvCxnSpPr/>
            <p:nvPr/>
          </p:nvCxnSpPr>
          <p:spPr>
            <a:xfrm>
              <a:off x="5226534" y="2386081"/>
              <a:ext cx="1192356" cy="30887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" name="Straight Arrow Connector 16"/>
            <p:cNvCxnSpPr/>
            <p:nvPr/>
          </p:nvCxnSpPr>
          <p:spPr>
            <a:xfrm>
              <a:off x="5226534" y="2540517"/>
              <a:ext cx="1192356" cy="117535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8" name="Rectangle 17"/>
            <p:cNvSpPr/>
            <p:nvPr/>
          </p:nvSpPr>
          <p:spPr>
            <a:xfrm>
              <a:off x="2967333" y="3299934"/>
              <a:ext cx="2133689" cy="1443378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datastream2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27146" y="3523848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oval3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527146" y="4029654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cpe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dict1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527146" y="4547970"/>
              <a:ext cx="1443378" cy="384056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cpe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dict2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5226534" y="2765699"/>
              <a:ext cx="1219968" cy="197429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3" name="Straight Arrow Connector 22"/>
            <p:cNvCxnSpPr/>
            <p:nvPr/>
          </p:nvCxnSpPr>
          <p:spPr>
            <a:xfrm flipV="1">
              <a:off x="5226534" y="2308499"/>
              <a:ext cx="1192356" cy="144434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4" name="Straight Arrow Connector 23"/>
            <p:cNvCxnSpPr/>
            <p:nvPr/>
          </p:nvCxnSpPr>
          <p:spPr>
            <a:xfrm flipV="1">
              <a:off x="5226534" y="3186327"/>
              <a:ext cx="1192356" cy="843327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5" name="Straight Arrow Connector 24"/>
            <p:cNvCxnSpPr/>
            <p:nvPr/>
          </p:nvCxnSpPr>
          <p:spPr>
            <a:xfrm flipV="1">
              <a:off x="5226534" y="3832499"/>
              <a:ext cx="1192356" cy="349555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6" name="Straight Arrow Connector 25"/>
            <p:cNvCxnSpPr/>
            <p:nvPr/>
          </p:nvCxnSpPr>
          <p:spPr>
            <a:xfrm flipV="1">
              <a:off x="5226534" y="4221682"/>
              <a:ext cx="1219968" cy="11277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7" name="Straight Arrow Connector 26"/>
            <p:cNvCxnSpPr/>
            <p:nvPr/>
          </p:nvCxnSpPr>
          <p:spPr>
            <a:xfrm>
              <a:off x="5226534" y="4486854"/>
              <a:ext cx="1192356" cy="336245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28" name="Group 27"/>
            <p:cNvGrpSpPr/>
            <p:nvPr/>
          </p:nvGrpSpPr>
          <p:grpSpPr>
            <a:xfrm>
              <a:off x="2932322" y="4932026"/>
              <a:ext cx="2259201" cy="243016"/>
              <a:chOff x="990600" y="4800600"/>
              <a:chExt cx="2259201" cy="243016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990600" y="5029200"/>
                <a:ext cx="225920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249801" y="4800600"/>
                <a:ext cx="0" cy="2286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990600" y="4815016"/>
                <a:ext cx="0" cy="2286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2" name="Group 31"/>
            <p:cNvGrpSpPr/>
            <p:nvPr/>
          </p:nvGrpSpPr>
          <p:grpSpPr>
            <a:xfrm>
              <a:off x="6418890" y="4946666"/>
              <a:ext cx="1635442" cy="243016"/>
              <a:chOff x="990600" y="4800600"/>
              <a:chExt cx="2259201" cy="243016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990600" y="5029200"/>
                <a:ext cx="225920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3249801" y="4800600"/>
                <a:ext cx="0" cy="2286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990600" y="4815016"/>
                <a:ext cx="0" cy="22860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36" name="TextBox 35"/>
            <p:cNvSpPr txBox="1"/>
            <p:nvPr/>
          </p:nvSpPr>
          <p:spPr>
            <a:xfrm>
              <a:off x="3122966" y="5356498"/>
              <a:ext cx="1877912" cy="437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datastreams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48786" y="5349526"/>
              <a:ext cx="1800098" cy="437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components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632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 - </a:t>
            </a:r>
            <a:r>
              <a:rPr lang="en-US" dirty="0" smtClean="0"/>
              <a:t>Signature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pic>
        <p:nvPicPr>
          <p:cNvPr id="39" name="Picture 3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026" y="1828800"/>
            <a:ext cx="4913948" cy="42064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0026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Each </a:t>
            </a:r>
            <a:r>
              <a:rPr lang="en-US" sz="2200" dirty="0" err="1" smtClean="0"/>
              <a:t>datastream</a:t>
            </a:r>
            <a:r>
              <a:rPr lang="en-US" sz="2200" dirty="0" smtClean="0"/>
              <a:t> and set of references can be individually signed, ensuring integrity for the individual parts of the </a:t>
            </a:r>
            <a:r>
              <a:rPr lang="en-US" sz="2200" dirty="0" err="1" smtClean="0"/>
              <a:t>datastream</a:t>
            </a:r>
            <a:endParaRPr lang="en-US" sz="2200" dirty="0" smtClean="0"/>
          </a:p>
          <a:p>
            <a:pPr lvl="0"/>
            <a:r>
              <a:rPr lang="en-US" sz="2200" dirty="0" smtClean="0"/>
              <a:t>The signature and the references can be validated in different steps in the workflow (especially important for remote references)</a:t>
            </a:r>
          </a:p>
          <a:p>
            <a:pPr lvl="0"/>
            <a:r>
              <a:rPr lang="en-US" sz="2200" dirty="0" smtClean="0"/>
              <a:t>Components can be hashed once, and then reused without </a:t>
            </a:r>
            <a:r>
              <a:rPr lang="en-US" sz="2200" dirty="0" err="1" smtClean="0"/>
              <a:t>recomputing</a:t>
            </a:r>
            <a:r>
              <a:rPr lang="en-US" sz="2200" dirty="0" smtClean="0"/>
              <a:t> the hash every time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410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533400" y="40386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Optionally support data integrity in SCAP result reports by allowing digital signing of the report</a:t>
            </a:r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 smtClean="0"/>
              <a:t>Support W3C digital signatures for SCAP result reports, in conformance with best practices</a:t>
            </a:r>
          </a:p>
          <a:p>
            <a:pPr lvl="1"/>
            <a:r>
              <a:rPr lang="en-US" sz="2000" dirty="0" smtClean="0"/>
              <a:t>Comply with NIST guidance regarding digital signatures (if available)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2417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 - </a:t>
            </a:r>
            <a:r>
              <a:rPr lang="en-US" dirty="0" smtClean="0"/>
              <a:t>ARF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pic>
        <p:nvPicPr>
          <p:cNvPr id="38" name="Picture 3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763" y="1981200"/>
            <a:ext cx="5308475" cy="4105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38217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Ensure integrity that the expected tool ran the content</a:t>
            </a:r>
          </a:p>
          <a:p>
            <a:pPr lvl="0"/>
            <a:r>
              <a:rPr lang="en-US" sz="2200" dirty="0" smtClean="0"/>
              <a:t>Enable a human-in-the-loop to certify the results</a:t>
            </a:r>
          </a:p>
          <a:p>
            <a:pPr lvl="0"/>
            <a:r>
              <a:rPr lang="en-US" sz="2200" dirty="0" smtClean="0"/>
              <a:t>Enable non-repudiation of result content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993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533400" y="46482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Allow tools validated for SCAP 1.2 to process SCAP 1.1 and 1.0 content</a:t>
            </a:r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 smtClean="0"/>
              <a:t>Tools that support SCAP 1.2 MAY also process SCAP 1.1 and 1.0 content</a:t>
            </a:r>
          </a:p>
          <a:p>
            <a:pPr lvl="1"/>
            <a:r>
              <a:rPr lang="en-US" sz="2000" dirty="0" smtClean="0"/>
              <a:t>If a tool processes SCAP 1.1 or 1.0, it MUST process it in conformance with the applicable revision of the NIST SP 800-126</a:t>
            </a:r>
          </a:p>
          <a:p>
            <a:pPr lvl="1"/>
            <a:r>
              <a:rPr lang="en-US" sz="2000" dirty="0" smtClean="0"/>
              <a:t>When processing SCAP 1.1 or 1.0 content, the tool MAY output the results in a format consistent with later revisions of SP 800-126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905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Namespace Format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Tools are not required to support multiple revisions of SCAP, which can be difficult to implement and support</a:t>
            </a:r>
          </a:p>
          <a:p>
            <a:pPr lvl="0"/>
            <a:r>
              <a:rPr lang="en-US" sz="2200" dirty="0" smtClean="0"/>
              <a:t>Tools MAY implement multiple revisions of SCAP if applicable for the business need</a:t>
            </a:r>
          </a:p>
          <a:p>
            <a:pPr lvl="0"/>
            <a:r>
              <a:rPr lang="en-US" sz="2200" dirty="0" smtClean="0"/>
              <a:t>Tools MAY output content in the latest SCAP version regardless of source content version, which allows organizations to simplify the processing of SCAP results from mixed content versions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6924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4495800" y="18288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/>
              <a:t>Objective</a:t>
            </a:r>
            <a:endParaRPr lang="en-US" sz="2200" dirty="0"/>
          </a:p>
          <a:p>
            <a:pPr lvl="1"/>
            <a:r>
              <a:rPr lang="en-US" sz="2000" dirty="0"/>
              <a:t>Take advantage of updates to </a:t>
            </a:r>
            <a:r>
              <a:rPr lang="en-US" sz="2000" dirty="0" smtClean="0"/>
              <a:t>CPE </a:t>
            </a:r>
            <a:r>
              <a:rPr lang="en-US" sz="2000" dirty="0"/>
              <a:t>that have </a:t>
            </a:r>
            <a:r>
              <a:rPr lang="en-US" sz="2000" dirty="0" smtClean="0"/>
              <a:t>features particularly beneficial for SCAP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>
                <a:solidFill>
                  <a:srgbClr val="003366"/>
                </a:solidFill>
              </a:rPr>
              <a:pPr/>
              <a:t>32</a:t>
            </a:fld>
            <a:endParaRPr lang="en-US">
              <a:solidFill>
                <a:srgbClr val="003366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06/15/2011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Security Automation Developer Days – Summer 2011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150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>
                <a:solidFill>
                  <a:srgbClr val="003366"/>
                </a:solidFill>
              </a:rPr>
              <a:pPr/>
              <a:t>33</a:t>
            </a:fld>
            <a:endParaRPr lang="en-US">
              <a:solidFill>
                <a:srgbClr val="003366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06/15/2011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Security Automation Developer Days – Summer 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sz="2400" dirty="0" smtClean="0"/>
              <a:t>Add support for CPE 2.3 to SCAP 1.2</a:t>
            </a:r>
          </a:p>
          <a:p>
            <a:pPr lvl="1"/>
            <a:r>
              <a:rPr lang="en-US" sz="2000" dirty="0" smtClean="0"/>
              <a:t>Four draft specifications: Naming, Matching, Dictionary, and Applicability Language (NIST IRs 7695-7698)</a:t>
            </a:r>
          </a:p>
          <a:p>
            <a:r>
              <a:rPr lang="en-US" sz="2400" dirty="0" smtClean="0"/>
              <a:t>Use the CPE 2.3 Dictionary specification to define the CPE dictionary components in SCAP 1.2</a:t>
            </a:r>
          </a:p>
          <a:p>
            <a:r>
              <a:rPr lang="en-US" sz="2400" dirty="0" smtClean="0"/>
              <a:t>Use formatted string bindings (defined in Naming) to represent CPE names</a:t>
            </a:r>
          </a:p>
          <a:p>
            <a:pPr lvl="1"/>
            <a:r>
              <a:rPr lang="en-US" sz="2000" dirty="0" smtClean="0"/>
              <a:t>Formatted string binding is similar to the URI binding (2.2 style), but defining it as a formatted string instead of a URI relaxes requirements that typically apply to URIs</a:t>
            </a:r>
          </a:p>
          <a:p>
            <a:pPr lvl="1"/>
            <a:r>
              <a:rPr lang="en-US" sz="2000" dirty="0" smtClean="0"/>
              <a:t>New binding supports the inclusion of several attributes that were not supported in CPE version 2.2</a:t>
            </a:r>
          </a:p>
        </p:txBody>
      </p:sp>
    </p:spTree>
    <p:extLst>
      <p:ext uri="{BB962C8B-B14F-4D97-AF65-F5344CB8AC3E}">
        <p14:creationId xmlns:p14="http://schemas.microsoft.com/office/powerpoint/2010/main" val="8754838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Allows more attributes to be specified</a:t>
            </a:r>
            <a:endParaRPr lang="en-US" sz="2400" dirty="0"/>
          </a:p>
          <a:p>
            <a:pPr lvl="0"/>
            <a:r>
              <a:rPr lang="en-US" sz="2400" dirty="0" smtClean="0"/>
              <a:t>CPE Applicability Language specification adds support for referencing checks</a:t>
            </a:r>
          </a:p>
          <a:p>
            <a:pPr lvl="1"/>
            <a:r>
              <a:rPr lang="en-US" sz="2000" dirty="0" smtClean="0"/>
              <a:t>Allows evaluation of system state as part of determining applicability</a:t>
            </a:r>
          </a:p>
          <a:p>
            <a:pPr lvl="1"/>
            <a:r>
              <a:rPr lang="en-US" sz="2000" dirty="0" smtClean="0"/>
              <a:t>SCAP-validated products can determine what software or services are installed at runtime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051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4495800" y="21336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Take advantage of updates to OVAL that have added functionality and have fixed problems</a:t>
            </a:r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 smtClean="0"/>
              <a:t>Adopt the latest OVAL specification that will be final in time for SCAP 1.2</a:t>
            </a:r>
          </a:p>
          <a:p>
            <a:pPr lvl="1"/>
            <a:r>
              <a:rPr lang="en-US" sz="2000" dirty="0" smtClean="0"/>
              <a:t>Continue to allow some flexibility in OVAL versions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>
                <a:solidFill>
                  <a:srgbClr val="003366"/>
                </a:solidFill>
              </a:rPr>
              <a:pPr/>
              <a:t>36</a:t>
            </a:fld>
            <a:endParaRPr lang="en-US">
              <a:solidFill>
                <a:srgbClr val="003366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06/15/2011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Security Automation Developer Days – Summer 2011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668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>
                <a:solidFill>
                  <a:srgbClr val="003366"/>
                </a:solidFill>
              </a:rPr>
              <a:pPr/>
              <a:t>37</a:t>
            </a:fld>
            <a:endParaRPr lang="en-US">
              <a:solidFill>
                <a:srgbClr val="003366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06/15/2011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Security Automation Developer Days – Summer 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sz="2400" dirty="0" smtClean="0"/>
              <a:t>Add support for OVAL versions 5.9 and 5.10 in SCAP 1.2</a:t>
            </a:r>
          </a:p>
          <a:p>
            <a:pPr lvl="1"/>
            <a:r>
              <a:rPr lang="en-US" sz="2000" dirty="0" smtClean="0"/>
              <a:t>Retain support for OVAL versions 5.3 through 5.8</a:t>
            </a:r>
          </a:p>
          <a:p>
            <a:r>
              <a:rPr lang="en-US" sz="2400" dirty="0" smtClean="0"/>
              <a:t>Only change from SCAP 1.1 OVAL requirements is replacing 5.8 with 5.10 for</a:t>
            </a:r>
          </a:p>
          <a:p>
            <a:pPr lvl="1"/>
            <a:r>
              <a:rPr lang="en-US" sz="2000" dirty="0" smtClean="0"/>
              <a:t>Default OVAL version for SCAP 1.2</a:t>
            </a:r>
          </a:p>
          <a:p>
            <a:pPr lvl="1"/>
            <a:r>
              <a:rPr lang="en-US" sz="2000" dirty="0" smtClean="0"/>
              <a:t>OVAL Results schema version that results shall validate against</a:t>
            </a:r>
          </a:p>
          <a:p>
            <a:pPr lvl="1"/>
            <a:r>
              <a:rPr lang="en-US" sz="2000" dirty="0" smtClean="0"/>
              <a:t>Supporting OVAL definition documents written against OVAL versions 5.9 and 5.10 (in addition to 5.3 through 5.8)</a:t>
            </a:r>
          </a:p>
        </p:txBody>
      </p:sp>
    </p:spTree>
    <p:extLst>
      <p:ext uri="{BB962C8B-B14F-4D97-AF65-F5344CB8AC3E}">
        <p14:creationId xmlns:p14="http://schemas.microsoft.com/office/powerpoint/2010/main" val="23175549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4495800" y="25146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Expand the measurement and scoring capabilities of SCAP</a:t>
            </a:r>
            <a:endParaRPr lang="en-US" sz="1800" dirty="0" smtClean="0"/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 smtClean="0"/>
              <a:t>Compatible with and complementary to the Common Vulnerability Scoring System (CVSS)</a:t>
            </a:r>
          </a:p>
          <a:p>
            <a:pPr lvl="1"/>
            <a:r>
              <a:rPr lang="en-US" sz="2000" dirty="0" smtClean="0"/>
              <a:t>Have SCAP support these capabilities, but don’t mandate their use</a:t>
            </a:r>
          </a:p>
          <a:p>
            <a:pPr lvl="1"/>
            <a:endParaRPr lang="en-US" sz="1800" dirty="0" smtClean="0"/>
          </a:p>
          <a:p>
            <a:pPr lvl="0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>
                <a:solidFill>
                  <a:srgbClr val="003366"/>
                </a:solidFill>
              </a:rPr>
              <a:pPr/>
              <a:t>39</a:t>
            </a:fld>
            <a:endParaRPr lang="en-US">
              <a:solidFill>
                <a:srgbClr val="003366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06/15/2011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Security Automation Developer Days – Summer 2011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41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XML 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533400" y="18288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>
                <a:solidFill>
                  <a:srgbClr val="003366"/>
                </a:solidFill>
              </a:rPr>
              <a:pPr/>
              <a:t>40</a:t>
            </a:fld>
            <a:endParaRPr lang="en-US">
              <a:solidFill>
                <a:srgbClr val="003366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06/15/2011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Security Automation Developer Days – Summer 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sz="2200" dirty="0" smtClean="0"/>
              <a:t>Add support for the Common Configuration Scoring System (CCSS) to SCAP 1.2</a:t>
            </a:r>
          </a:p>
          <a:p>
            <a:pPr lvl="1"/>
            <a:r>
              <a:rPr lang="en-US" sz="1800" dirty="0" smtClean="0"/>
              <a:t>Parallel to CVSS; addresses system security configuration issues (CCEs)</a:t>
            </a:r>
          </a:p>
          <a:p>
            <a:pPr lvl="1"/>
            <a:r>
              <a:rPr lang="en-US" sz="1800" dirty="0" smtClean="0"/>
              <a:t>CCSS 1.0 spec</a:t>
            </a:r>
            <a:r>
              <a:rPr lang="en-US" sz="1800" dirty="0"/>
              <a:t> (NIST Interagency Report 7502)</a:t>
            </a:r>
            <a:r>
              <a:rPr lang="en-US" sz="1800" dirty="0" smtClean="0"/>
              <a:t> was finalized since SCAP 1.1’s release</a:t>
            </a:r>
          </a:p>
          <a:p>
            <a:r>
              <a:rPr lang="en-US" sz="2200" dirty="0" smtClean="0"/>
              <a:t>Products MAY use CCSS base, temporal, and environmental scores and vectors</a:t>
            </a:r>
          </a:p>
          <a:p>
            <a:r>
              <a:rPr lang="en-US" sz="2200" dirty="0" smtClean="0"/>
              <a:t>Products SHOULD use dynamically acquired scores in place of static scores in the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@weight</a:t>
            </a:r>
            <a:r>
              <a:rPr lang="en-US" sz="2200" dirty="0" smtClean="0">
                <a:cs typeface="Courier New" pitchFamily="49" charset="0"/>
              </a:rPr>
              <a:t> </a:t>
            </a:r>
            <a:r>
              <a:rPr lang="en-US" sz="2200" dirty="0" smtClean="0"/>
              <a:t>attribute within XCCDF configuration setting-related rules</a:t>
            </a:r>
          </a:p>
          <a:p>
            <a:pPr lvl="1"/>
            <a:r>
              <a:rPr lang="en-US" sz="1800" dirty="0" smtClean="0"/>
              <a:t>Need public sources of CCSS base scores for CCEs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675478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Does not affect the use of CVSS</a:t>
            </a:r>
            <a:endParaRPr lang="en-US" sz="2200" dirty="0"/>
          </a:p>
          <a:p>
            <a:pPr lvl="0"/>
            <a:r>
              <a:rPr lang="en-US" sz="2200" dirty="0" smtClean="0"/>
              <a:t>Very similar to CVSS, so the learning curve is not as steep</a:t>
            </a:r>
            <a:endParaRPr lang="en-US" sz="2200" dirty="0"/>
          </a:p>
          <a:p>
            <a:pPr lvl="0"/>
            <a:r>
              <a:rPr lang="en-US" sz="2200" dirty="0" smtClean="0"/>
              <a:t>Optional to support</a:t>
            </a:r>
          </a:p>
          <a:p>
            <a:pPr lvl="0"/>
            <a:r>
              <a:rPr lang="en-US" sz="2200" dirty="0" smtClean="0"/>
              <a:t>Provides similar measurement capabilities for both CVE and CCE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5017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4495800" y="31242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Provide additional resources (Schematron rules, XML schemas) for people to use for confirming that their SCAP content is well-formatted</a:t>
            </a:r>
            <a:endParaRPr lang="en-US" sz="1800" dirty="0" smtClean="0"/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 smtClean="0"/>
              <a:t>Leverage resources already being used as part of the SCAP Content Validation process</a:t>
            </a:r>
          </a:p>
          <a:p>
            <a:pPr lvl="1"/>
            <a:r>
              <a:rPr lang="en-US" sz="2000" dirty="0" smtClean="0"/>
              <a:t>Make this information publicly available</a:t>
            </a:r>
          </a:p>
          <a:p>
            <a:pPr lvl="1"/>
            <a:r>
              <a:rPr lang="en-US" sz="2000" dirty="0" smtClean="0"/>
              <a:t>Need to be able to modify and republish these resources as needed, such as to fix errors</a:t>
            </a:r>
          </a:p>
          <a:p>
            <a:pPr lvl="1"/>
            <a:endParaRPr lang="en-US" sz="1800" dirty="0" smtClean="0"/>
          </a:p>
          <a:p>
            <a:pPr lvl="0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>
                <a:solidFill>
                  <a:srgbClr val="003366"/>
                </a:solidFill>
              </a:rPr>
              <a:pPr/>
              <a:t>43</a:t>
            </a:fld>
            <a:endParaRPr lang="en-US">
              <a:solidFill>
                <a:srgbClr val="003366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06/15/2011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Security Automation Developer Days – Summer 2011</a:t>
            </a:r>
            <a:endParaRPr lang="en-US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2604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>
                <a:solidFill>
                  <a:srgbClr val="003366"/>
                </a:solidFill>
              </a:rPr>
              <a:pPr/>
              <a:t>44</a:t>
            </a:fld>
            <a:endParaRPr lang="en-US">
              <a:solidFill>
                <a:srgbClr val="003366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06/15/2011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Security Automation Developer Days – Summer 2011</a:t>
            </a:r>
            <a:endParaRPr lang="en-US" dirty="0">
              <a:solidFill>
                <a:srgbClr val="003366"/>
              </a:solidFill>
            </a:endParaRPr>
          </a:p>
        </p:txBody>
      </p: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sz="2400" dirty="0" smtClean="0"/>
              <a:t>Publish the Schematron rules written for SCAP 1.2</a:t>
            </a:r>
          </a:p>
          <a:p>
            <a:pPr lvl="1"/>
            <a:r>
              <a:rPr lang="en-US" sz="2000" dirty="0" smtClean="0"/>
              <a:t>In the past they have been written for SCAP Content Validation Tool use, but the rules haven’t been published</a:t>
            </a:r>
          </a:p>
          <a:p>
            <a:r>
              <a:rPr lang="en-US" sz="2400" dirty="0" smtClean="0"/>
              <a:t>Reference the official XML schemas and Schematron files in their official locations</a:t>
            </a:r>
          </a:p>
          <a:p>
            <a:r>
              <a:rPr lang="en-US" sz="2400" dirty="0" smtClean="0"/>
              <a:t>Also post the XCCDF, OVAL, and OCIL XML schemas and Schematron files</a:t>
            </a:r>
          </a:p>
          <a:p>
            <a:pPr lvl="1"/>
            <a:r>
              <a:rPr lang="en-US" sz="2000" dirty="0"/>
              <a:t>May need to modify these to support the SCAP specification and to fix </a:t>
            </a:r>
            <a:r>
              <a:rPr lang="en-US" sz="2000" dirty="0" smtClean="0"/>
              <a:t>errors</a:t>
            </a:r>
          </a:p>
          <a:p>
            <a:pPr lvl="1"/>
            <a:r>
              <a:rPr lang="en-US" sz="2000" dirty="0"/>
              <a:t>All modifications will be </a:t>
            </a:r>
            <a:r>
              <a:rPr lang="en-US" sz="2000" dirty="0" smtClean="0"/>
              <a:t>documented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502628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4495800" y="34290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Improve the readability of the SCAP specification by adding more XML examples</a:t>
            </a:r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 smtClean="0"/>
              <a:t>Illustrate requirements and conventions that are difficult to understand without XML examples</a:t>
            </a:r>
          </a:p>
          <a:p>
            <a:pPr lvl="1"/>
            <a:r>
              <a:rPr lang="en-US" sz="2000" dirty="0" smtClean="0"/>
              <a:t>Limit the length and number of examples to avoid making the specification harder to read/understand</a:t>
            </a:r>
          </a:p>
          <a:p>
            <a:pPr lvl="1"/>
            <a:endParaRPr lang="en-US" sz="2000" dirty="0" smtClean="0"/>
          </a:p>
          <a:p>
            <a:pPr lvl="0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151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sz="2400" dirty="0" smtClean="0"/>
              <a:t>Based on community recommendations,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dd a small number of XML examples based on community recommendations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lter or drop any existing examples that are not effective</a:t>
            </a:r>
          </a:p>
          <a:p>
            <a:r>
              <a:rPr lang="en-US" sz="2400" dirty="0" smtClean="0"/>
              <a:t>Suggestions?</a:t>
            </a:r>
          </a:p>
          <a:p>
            <a:pPr lvl="1"/>
            <a:endParaRPr lang="en-US" sz="1800" dirty="0" smtClean="0"/>
          </a:p>
          <a:p>
            <a:pPr lvl="0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537230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4495800" y="38100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Define the namespace pattern that will be used for SCAP 1.2</a:t>
            </a:r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 smtClean="0"/>
              <a:t>Remain consistent with other SCAP related namespaces</a:t>
            </a:r>
          </a:p>
          <a:p>
            <a:pPr lvl="0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388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</a:p>
          <a:p>
            <a:pPr lvl="1"/>
            <a:r>
              <a:rPr lang="en-US" dirty="0" smtClean="0"/>
              <a:t>Leverage the higher-level Asset Identification capabilities in SCAP components</a:t>
            </a:r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Reduce asset identification duplication across SCAP components when reporting in ARF</a:t>
            </a:r>
          </a:p>
          <a:p>
            <a:pPr lvl="1"/>
            <a:r>
              <a:rPr lang="en-US" dirty="0" smtClean="0"/>
              <a:t>Leverage the Asset Identification specification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30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sz="2400" dirty="0" smtClean="0"/>
              <a:t>Source </a:t>
            </a:r>
            <a:r>
              <a:rPr lang="en-US" sz="2400" dirty="0" err="1" smtClean="0"/>
              <a:t>Datastream</a:t>
            </a:r>
            <a:r>
              <a:rPr lang="en-US" sz="2400" dirty="0" smtClean="0"/>
              <a:t> Target Namespace</a:t>
            </a:r>
          </a:p>
          <a:p>
            <a:pPr lvl="1"/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scap.nist.gov/schema/scap/1.2/source</a:t>
            </a:r>
            <a:r>
              <a:rPr lang="en-US" sz="1800" dirty="0" smtClean="0"/>
              <a:t> </a:t>
            </a:r>
          </a:p>
          <a:p>
            <a:r>
              <a:rPr lang="en-US" sz="2200" dirty="0" smtClean="0"/>
              <a:t>Constructs Target Namespace</a:t>
            </a:r>
          </a:p>
          <a:p>
            <a:pPr lvl="1"/>
            <a:r>
              <a:rPr lang="en-US" sz="1800" dirty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scap.nist.gov/schema/scap/1.2/constructs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2935501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Answers / Feedback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962400" y="1752600"/>
            <a:ext cx="51054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/>
              <a:t>Dave </a:t>
            </a:r>
            <a:r>
              <a:rPr lang="en-US" sz="2000" dirty="0" err="1"/>
              <a:t>Waltermire</a:t>
            </a:r>
            <a:r>
              <a:rPr lang="en-US" sz="2000" dirty="0"/>
              <a:t> </a:t>
            </a:r>
            <a:r>
              <a:rPr lang="en-US" sz="1600" dirty="0"/>
              <a:t>(NIST)</a:t>
            </a:r>
          </a:p>
          <a:p>
            <a:pPr marL="342900" lvl="1" indent="-342900">
              <a:buNone/>
            </a:pPr>
            <a:r>
              <a:rPr lang="en-US" sz="1600" dirty="0" smtClean="0">
                <a:hlinkClick r:id="rId2"/>
              </a:rPr>
              <a:t>david.waltermire@nist.gov</a:t>
            </a:r>
            <a:r>
              <a:rPr lang="en-US" sz="1600" dirty="0" smtClean="0"/>
              <a:t> </a:t>
            </a:r>
            <a:r>
              <a:rPr lang="en-US" sz="1600" dirty="0"/>
              <a:t>- (301) </a:t>
            </a:r>
            <a:r>
              <a:rPr lang="en-US" sz="1600" dirty="0" smtClean="0"/>
              <a:t>975-3390</a:t>
            </a:r>
            <a:endParaRPr lang="en-US" sz="16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Adam Halbardier </a:t>
            </a:r>
            <a:r>
              <a:rPr lang="en-US" sz="1600" dirty="0" smtClean="0"/>
              <a:t>(Booz </a:t>
            </a:r>
            <a:r>
              <a:rPr lang="en-US" sz="1600" dirty="0"/>
              <a:t>Allen </a:t>
            </a:r>
            <a:r>
              <a:rPr lang="en-US" sz="1600" dirty="0" smtClean="0"/>
              <a:t>Hamilton)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Supporting </a:t>
            </a:r>
            <a:r>
              <a:rPr lang="en-US" sz="1600" dirty="0" smtClean="0"/>
              <a:t>NIST</a:t>
            </a:r>
            <a:endParaRPr lang="en-US" sz="1600" dirty="0"/>
          </a:p>
          <a:p>
            <a:pPr>
              <a:buNone/>
            </a:pPr>
            <a:r>
              <a:rPr lang="en-US" sz="1600" dirty="0" smtClean="0">
                <a:hlinkClick r:id="rId3"/>
              </a:rPr>
              <a:t>adam.halbardier@nist.gov</a:t>
            </a:r>
            <a:r>
              <a:rPr lang="en-US" sz="1600" dirty="0" smtClean="0"/>
              <a:t> - (310</a:t>
            </a:r>
            <a:r>
              <a:rPr lang="en-US" sz="1600" dirty="0"/>
              <a:t>) </a:t>
            </a:r>
            <a:r>
              <a:rPr lang="en-US" sz="1600" dirty="0" smtClean="0"/>
              <a:t>297-5444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2000" dirty="0" smtClean="0"/>
              <a:t>Karen Scarfone </a:t>
            </a:r>
            <a:r>
              <a:rPr lang="en-US" sz="1600" dirty="0" smtClean="0"/>
              <a:t>(Scarfone </a:t>
            </a:r>
            <a:r>
              <a:rPr lang="en-US" sz="1600" dirty="0" err="1" smtClean="0"/>
              <a:t>Cybersecurity</a:t>
            </a:r>
            <a:r>
              <a:rPr lang="en-US" sz="1600" dirty="0" smtClean="0"/>
              <a:t>/G2)</a:t>
            </a:r>
          </a:p>
          <a:p>
            <a:pPr>
              <a:buNone/>
            </a:pPr>
            <a:r>
              <a:rPr lang="en-US" sz="1600" dirty="0" smtClean="0"/>
              <a:t>Supporting NIST</a:t>
            </a:r>
          </a:p>
          <a:p>
            <a:pPr>
              <a:buNone/>
            </a:pPr>
            <a:r>
              <a:rPr lang="en-US" sz="1600" dirty="0" smtClean="0">
                <a:hlinkClick r:id="rId4"/>
              </a:rPr>
              <a:t>karen@scarfonecybersecurity.com</a:t>
            </a:r>
            <a:r>
              <a:rPr lang="en-US" sz="1600" dirty="0" smtClean="0"/>
              <a:t> - (703) 401-1018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45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97781" y="1828800"/>
            <a:ext cx="5548438" cy="4267200"/>
            <a:chOff x="1774622" y="1828800"/>
            <a:chExt cx="5715000" cy="4395300"/>
          </a:xfrm>
        </p:grpSpPr>
        <p:sp>
          <p:nvSpPr>
            <p:cNvPr id="20" name="Rectangle 19"/>
            <p:cNvSpPr/>
            <p:nvPr/>
          </p:nvSpPr>
          <p:spPr>
            <a:xfrm>
              <a:off x="1774622" y="1828800"/>
              <a:ext cx="5715000" cy="439530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37377" y="1871543"/>
              <a:ext cx="35948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arf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-report-collection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003221" y="2331722"/>
              <a:ext cx="2133689" cy="3358978"/>
            </a:xfrm>
            <a:prstGeom prst="rect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615646" y="2335840"/>
              <a:ext cx="2416775" cy="3354860"/>
            </a:xfrm>
            <a:prstGeom prst="rect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79421" y="2425768"/>
              <a:ext cx="7557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assets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31865" y="2945441"/>
              <a:ext cx="1676400" cy="914400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asset1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709351" y="2425768"/>
              <a:ext cx="8677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reports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844289" y="2961916"/>
              <a:ext cx="1959531" cy="2271584"/>
            </a:xfrm>
            <a:prstGeom prst="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953873" y="3031250"/>
              <a:ext cx="12464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oval results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58588" y="3542169"/>
              <a:ext cx="1730931" cy="1135792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OVAL System Characteristics</a:t>
              </a:r>
            </a:p>
          </p:txBody>
        </p:sp>
        <p:cxnSp>
          <p:nvCxnSpPr>
            <p:cNvPr id="30" name="Straight Arrow Connector 29"/>
            <p:cNvCxnSpPr>
              <a:stCxn id="29" idx="1"/>
              <a:endCxn id="25" idx="3"/>
            </p:cNvCxnSpPr>
            <p:nvPr/>
          </p:nvCxnSpPr>
          <p:spPr>
            <a:xfrm flipH="1" flipV="1">
              <a:off x="3908265" y="3402641"/>
              <a:ext cx="1050323" cy="707424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401790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Leverage higher-level ARF capabilities</a:t>
            </a:r>
          </a:p>
          <a:p>
            <a:r>
              <a:rPr lang="en-US" dirty="0" smtClean="0"/>
              <a:t>Leverage existing Asset Identification specification for interoperability</a:t>
            </a:r>
          </a:p>
          <a:p>
            <a:r>
              <a:rPr lang="en-US" dirty="0" smtClean="0"/>
              <a:t>Reduce result data size by referencing asset identification existing in the ARF document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15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Reporting </a:t>
            </a:r>
            <a:r>
              <a:rPr lang="en-US" sz="1800" dirty="0"/>
              <a:t>Asset Identification information within an SCAP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Source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SCAP </a:t>
            </a:r>
            <a:r>
              <a:rPr lang="en-US" sz="1800" dirty="0"/>
              <a:t>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Source Datastream 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Signing </a:t>
            </a:r>
            <a:r>
              <a:rPr lang="en-US" sz="1800" dirty="0"/>
              <a:t>SCAP Result Datastream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1800" dirty="0" smtClean="0"/>
              <a:t>Legacy </a:t>
            </a:r>
            <a:r>
              <a:rPr lang="en-US" sz="1800" dirty="0"/>
              <a:t>Support for SCAP Content Processing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Use </a:t>
            </a:r>
            <a:r>
              <a:rPr lang="en-US" sz="1800" dirty="0"/>
              <a:t>of CPE 2.3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OVAL </a:t>
            </a:r>
            <a:r>
              <a:rPr lang="en-US" sz="1800" dirty="0"/>
              <a:t>Version Update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Common </a:t>
            </a:r>
            <a:r>
              <a:rPr lang="en-US" sz="1800" dirty="0"/>
              <a:t>Configuration Scoring System (CCSS) Addition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SCAP </a:t>
            </a:r>
            <a:r>
              <a:rPr lang="en-US" sz="1800" dirty="0"/>
              <a:t>Schematron Validation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 smtClean="0"/>
              <a:t>Additional </a:t>
            </a:r>
            <a:r>
              <a:rPr lang="en-US" sz="1800" dirty="0"/>
              <a:t>XML </a:t>
            </a:r>
            <a:r>
              <a:rPr lang="en-US" sz="1800" dirty="0" smtClean="0"/>
              <a:t>Examples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r>
              <a:rPr lang="en-US" sz="1800" dirty="0"/>
              <a:t>Namespace Format</a:t>
            </a:r>
          </a:p>
          <a:p>
            <a:pPr>
              <a:spcBef>
                <a:spcPts val="600"/>
              </a:spcBef>
              <a:buFont typeface="+mj-lt"/>
              <a:buAutoNum type="arabicPeriod" startAt="7"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533400" y="2667000"/>
            <a:ext cx="304800" cy="28956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1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Objective</a:t>
            </a:r>
            <a:endParaRPr lang="en-US" sz="2200" dirty="0" smtClean="0"/>
          </a:p>
          <a:p>
            <a:pPr lvl="1"/>
            <a:r>
              <a:rPr lang="en-US" sz="2000" dirty="0" smtClean="0"/>
              <a:t>Define a format for representing source SCAP content to increase data interoperability</a:t>
            </a:r>
          </a:p>
          <a:p>
            <a:r>
              <a:rPr lang="en-US" sz="2400" dirty="0" smtClean="0"/>
              <a:t>Requirements</a:t>
            </a:r>
            <a:endParaRPr lang="en-US" sz="2200" dirty="0" smtClean="0"/>
          </a:p>
          <a:p>
            <a:pPr lvl="1"/>
            <a:r>
              <a:rPr lang="en-US" sz="2000" dirty="0" smtClean="0"/>
              <a:t>Support multiple “</a:t>
            </a:r>
            <a:r>
              <a:rPr lang="en-US" sz="2000" dirty="0" err="1" smtClean="0"/>
              <a:t>datastreams</a:t>
            </a:r>
            <a:r>
              <a:rPr lang="en-US" sz="2000" dirty="0" smtClean="0"/>
              <a:t>” in a single collection</a:t>
            </a:r>
          </a:p>
          <a:p>
            <a:pPr lvl="1"/>
            <a:r>
              <a:rPr lang="en-US" sz="2000" dirty="0" smtClean="0"/>
              <a:t>Be represented as a single XML file to enable new capabilities such as web service support</a:t>
            </a:r>
          </a:p>
          <a:p>
            <a:pPr lvl="1"/>
            <a:r>
              <a:rPr lang="en-US" sz="2000" dirty="0" smtClean="0"/>
              <a:t>Decouple the component content and create the linking of components at the SCAP logical level</a:t>
            </a:r>
          </a:p>
          <a:p>
            <a:pPr lvl="1"/>
            <a:r>
              <a:rPr lang="en-US" sz="2000" dirty="0" smtClean="0"/>
              <a:t>Support digital signatures (addressed in a different proposal)</a:t>
            </a:r>
          </a:p>
          <a:p>
            <a:pPr lvl="1"/>
            <a:endParaRPr lang="en-US" sz="1800" dirty="0" smtClean="0"/>
          </a:p>
          <a:p>
            <a:pPr lvl="0"/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717689"/>
      </p:ext>
    </p:extLst>
  </p:cSld>
  <p:clrMapOvr>
    <a:masterClrMapping/>
  </p:clrMapOvr>
</p:sld>
</file>

<file path=ppt/theme/theme1.xml><?xml version="1.0" encoding="utf-8"?>
<a:theme xmlns:a="http://schemas.openxmlformats.org/drawingml/2006/main" name="scap-theme">
  <a:themeElements>
    <a:clrScheme name="scap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sc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ap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cap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15746</TotalTime>
  <Words>2713</Words>
  <Application>Microsoft Office PowerPoint</Application>
  <PresentationFormat>On-screen Show (4:3)</PresentationFormat>
  <Paragraphs>591</Paragraphs>
  <Slides>51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scap-theme</vt:lpstr>
      <vt:lpstr>SCAP 1.2 Change Proposals</vt:lpstr>
      <vt:lpstr>Introduction</vt:lpstr>
      <vt:lpstr>Agenda</vt:lpstr>
      <vt:lpstr>Agenda</vt:lpstr>
      <vt:lpstr>Introduction</vt:lpstr>
      <vt:lpstr>Approach</vt:lpstr>
      <vt:lpstr>Advantages</vt:lpstr>
      <vt:lpstr>Agenda</vt:lpstr>
      <vt:lpstr>Introduction</vt:lpstr>
      <vt:lpstr>Approach</vt:lpstr>
      <vt:lpstr>Advantages</vt:lpstr>
      <vt:lpstr>Advantages (cont.)</vt:lpstr>
      <vt:lpstr>Datastream Details</vt:lpstr>
      <vt:lpstr>Advantages</vt:lpstr>
      <vt:lpstr>Agenda</vt:lpstr>
      <vt:lpstr>Introduction</vt:lpstr>
      <vt:lpstr>Approach</vt:lpstr>
      <vt:lpstr>Advantages</vt:lpstr>
      <vt:lpstr>Agenda</vt:lpstr>
      <vt:lpstr>Introduction</vt:lpstr>
      <vt:lpstr>Approach - Datastream Refresher</vt:lpstr>
      <vt:lpstr>Approach - Signature</vt:lpstr>
      <vt:lpstr>Advantages</vt:lpstr>
      <vt:lpstr>Agenda</vt:lpstr>
      <vt:lpstr>Introduction</vt:lpstr>
      <vt:lpstr>Approach - ARF</vt:lpstr>
      <vt:lpstr>Advantages</vt:lpstr>
      <vt:lpstr>Agenda</vt:lpstr>
      <vt:lpstr>Introduction</vt:lpstr>
      <vt:lpstr>Advantages</vt:lpstr>
      <vt:lpstr>Agenda</vt:lpstr>
      <vt:lpstr>Introduction</vt:lpstr>
      <vt:lpstr>Approach</vt:lpstr>
      <vt:lpstr>Advantages</vt:lpstr>
      <vt:lpstr>Agenda</vt:lpstr>
      <vt:lpstr>Introduction</vt:lpstr>
      <vt:lpstr>Approach</vt:lpstr>
      <vt:lpstr>Agenda</vt:lpstr>
      <vt:lpstr>Introduction</vt:lpstr>
      <vt:lpstr>Approach</vt:lpstr>
      <vt:lpstr>Advantages</vt:lpstr>
      <vt:lpstr>Agenda</vt:lpstr>
      <vt:lpstr>Introduction</vt:lpstr>
      <vt:lpstr>Approach</vt:lpstr>
      <vt:lpstr>Agenda</vt:lpstr>
      <vt:lpstr>Introduction</vt:lpstr>
      <vt:lpstr>Approach</vt:lpstr>
      <vt:lpstr>Agenda</vt:lpstr>
      <vt:lpstr>Introduction</vt:lpstr>
      <vt:lpstr>Approach</vt:lpstr>
      <vt:lpstr>Questions &amp; Answers / Feedback</vt:lpstr>
    </vt:vector>
  </TitlesOfParts>
  <Company>NIST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Cichonski, Paul</dc:creator>
  <cp:lastModifiedBy>sboczeno</cp:lastModifiedBy>
  <cp:revision>276</cp:revision>
  <dcterms:created xsi:type="dcterms:W3CDTF">2010-09-23T20:36:31Z</dcterms:created>
  <dcterms:modified xsi:type="dcterms:W3CDTF">2011-06-08T19:47:40Z</dcterms:modified>
</cp:coreProperties>
</file>